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anrope" panose="020B0604020202020204" charset="0"/>
      <p:regular r:id="rId12"/>
    </p:embeddedFont>
    <p:embeddedFont>
      <p:font typeface="Prata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an R" userId="d829394ce4512f98" providerId="LiveId" clId="{54F30562-3DEC-450E-816B-CAC89C0AC8B1}"/>
    <pc:docChg chg="modSld">
      <pc:chgData name="Kavan R" userId="d829394ce4512f98" providerId="LiveId" clId="{54F30562-3DEC-450E-816B-CAC89C0AC8B1}" dt="2025-11-22T06:48:49.535" v="48" actId="20577"/>
      <pc:docMkLst>
        <pc:docMk/>
      </pc:docMkLst>
      <pc:sldChg chg="modSp mod">
        <pc:chgData name="Kavan R" userId="d829394ce4512f98" providerId="LiveId" clId="{54F30562-3DEC-450E-816B-CAC89C0AC8B1}" dt="2025-11-22T06:48:17.159" v="18" actId="20577"/>
        <pc:sldMkLst>
          <pc:docMk/>
          <pc:sldMk cId="0" sldId="257"/>
        </pc:sldMkLst>
        <pc:spChg chg="mod">
          <ac:chgData name="Kavan R" userId="d829394ce4512f98" providerId="LiveId" clId="{54F30562-3DEC-450E-816B-CAC89C0AC8B1}" dt="2025-11-22T06:48:17.159" v="18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Kavan R" userId="d829394ce4512f98" providerId="LiveId" clId="{54F30562-3DEC-450E-816B-CAC89C0AC8B1}" dt="2025-11-22T06:48:07.830" v="4" actId="20577"/>
        <pc:sldMkLst>
          <pc:docMk/>
          <pc:sldMk cId="0" sldId="259"/>
        </pc:sldMkLst>
        <pc:spChg chg="mod">
          <ac:chgData name="Kavan R" userId="d829394ce4512f98" providerId="LiveId" clId="{54F30562-3DEC-450E-816B-CAC89C0AC8B1}" dt="2025-11-22T06:48:07.830" v="4" actId="20577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Kavan R" userId="d829394ce4512f98" providerId="LiveId" clId="{54F30562-3DEC-450E-816B-CAC89C0AC8B1}" dt="2025-11-22T06:47:57.641" v="1" actId="20577"/>
        <pc:sldMkLst>
          <pc:docMk/>
          <pc:sldMk cId="0" sldId="261"/>
        </pc:sldMkLst>
        <pc:spChg chg="mod">
          <ac:chgData name="Kavan R" userId="d829394ce4512f98" providerId="LiveId" clId="{54F30562-3DEC-450E-816B-CAC89C0AC8B1}" dt="2025-11-22T06:47:57.641" v="1" actId="20577"/>
          <ac:spMkLst>
            <pc:docMk/>
            <pc:sldMk cId="0" sldId="261"/>
            <ac:spMk id="2" creationId="{00000000-0000-0000-0000-000000000000}"/>
          </ac:spMkLst>
        </pc:spChg>
      </pc:sldChg>
      <pc:sldChg chg="modSp mod">
        <pc:chgData name="Kavan R" userId="d829394ce4512f98" providerId="LiveId" clId="{54F30562-3DEC-450E-816B-CAC89C0AC8B1}" dt="2025-11-22T06:47:49.031" v="0" actId="20577"/>
        <pc:sldMkLst>
          <pc:docMk/>
          <pc:sldMk cId="0" sldId="262"/>
        </pc:sldMkLst>
        <pc:spChg chg="mod">
          <ac:chgData name="Kavan R" userId="d829394ce4512f98" providerId="LiveId" clId="{54F30562-3DEC-450E-816B-CAC89C0AC8B1}" dt="2025-11-22T06:47:49.031" v="0" actId="20577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Kavan R" userId="d829394ce4512f98" providerId="LiveId" clId="{54F30562-3DEC-450E-816B-CAC89C0AC8B1}" dt="2025-11-22T06:48:49.535" v="48" actId="20577"/>
        <pc:sldMkLst>
          <pc:docMk/>
          <pc:sldMk cId="0" sldId="264"/>
        </pc:sldMkLst>
        <pc:spChg chg="mod">
          <ac:chgData name="Kavan R" userId="d829394ce4512f98" providerId="LiveId" clId="{54F30562-3DEC-450E-816B-CAC89C0AC8B1}" dt="2025-11-22T06:48:41.401" v="34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Kavan R" userId="d829394ce4512f98" providerId="LiveId" clId="{54F30562-3DEC-450E-816B-CAC89C0AC8B1}" dt="2025-11-22T06:48:49.535" v="48" actId="20577"/>
          <ac:spMkLst>
            <pc:docMk/>
            <pc:sldMk cId="0" sldId="264"/>
            <ac:spMk id="2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67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599242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Healthcare Gap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9114" y="1607106"/>
            <a:ext cx="7618571" cy="1255752"/>
          </a:xfrm>
          <a:prstGeom prst="roundRect">
            <a:avLst>
              <a:gd name="adj" fmla="val 2603"/>
            </a:avLst>
          </a:prstGeom>
          <a:solidFill>
            <a:srgbClr val="404245"/>
          </a:solidFill>
          <a:ln/>
        </p:spPr>
      </p:sp>
      <p:sp>
        <p:nvSpPr>
          <p:cNvPr id="5" name="Text 2"/>
          <p:cNvSpPr/>
          <p:nvPr/>
        </p:nvSpPr>
        <p:spPr>
          <a:xfrm>
            <a:off x="6466999" y="1824990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Delayed Care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66999" y="2296239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Millions delay treatment due to uncertainty about symptom severity.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9114" y="3080742"/>
            <a:ext cx="7618571" cy="1604486"/>
          </a:xfrm>
          <a:prstGeom prst="roundRect">
            <a:avLst>
              <a:gd name="adj" fmla="val 2038"/>
            </a:avLst>
          </a:prstGeom>
          <a:solidFill>
            <a:srgbClr val="404245"/>
          </a:solidFill>
          <a:ln/>
        </p:spPr>
      </p:sp>
      <p:sp>
        <p:nvSpPr>
          <p:cNvPr id="8" name="Text 5"/>
          <p:cNvSpPr/>
          <p:nvPr/>
        </p:nvSpPr>
        <p:spPr>
          <a:xfrm>
            <a:off x="6466999" y="3298627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 Quick Triage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66999" y="3769876"/>
            <a:ext cx="7182803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Lack of immediate assessment leads to missed early detection opportunities.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9114" y="4903113"/>
            <a:ext cx="7618571" cy="1255752"/>
          </a:xfrm>
          <a:prstGeom prst="roundRect">
            <a:avLst>
              <a:gd name="adj" fmla="val 2603"/>
            </a:avLst>
          </a:prstGeom>
          <a:solidFill>
            <a:srgbClr val="404245"/>
          </a:solidFill>
          <a:ln/>
        </p:spPr>
      </p:sp>
      <p:sp>
        <p:nvSpPr>
          <p:cNvPr id="11" name="Text 8"/>
          <p:cNvSpPr/>
          <p:nvPr/>
        </p:nvSpPr>
        <p:spPr>
          <a:xfrm>
            <a:off x="6466999" y="5120997"/>
            <a:ext cx="274629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Overcrowded Clinics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66999" y="5592247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Inefficient patient flow strains healthcare facilities.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9114" y="6376749"/>
            <a:ext cx="7618571" cy="1255752"/>
          </a:xfrm>
          <a:prstGeom prst="roundRect">
            <a:avLst>
              <a:gd name="adj" fmla="val 2603"/>
            </a:avLst>
          </a:prstGeom>
          <a:solidFill>
            <a:srgbClr val="404245"/>
          </a:solidFill>
          <a:ln/>
        </p:spPr>
      </p:sp>
      <p:sp>
        <p:nvSpPr>
          <p:cNvPr id="14" name="Text 11"/>
          <p:cNvSpPr/>
          <p:nvPr/>
        </p:nvSpPr>
        <p:spPr>
          <a:xfrm>
            <a:off x="6466999" y="6594634"/>
            <a:ext cx="305169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Repetitive Assessments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66999" y="7065883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Doctors spend valuable time on routine triage tasks.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3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189" y="440174"/>
            <a:ext cx="4399359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Solution: Health AI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0189" y="1180386"/>
            <a:ext cx="802362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MedSense AI is a smart AI triage and doctor assist platform designed to streamline healthcare.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0189" y="1856423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212326"/>
          </a:solidFill>
          <a:ln/>
        </p:spPr>
      </p:sp>
      <p:sp>
        <p:nvSpPr>
          <p:cNvPr id="6" name="Shape 3"/>
          <p:cNvSpPr/>
          <p:nvPr/>
        </p:nvSpPr>
        <p:spPr>
          <a:xfrm>
            <a:off x="560189" y="1833563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84482D"/>
          </a:solidFill>
          <a:ln/>
        </p:spPr>
      </p:sp>
      <p:sp>
        <p:nvSpPr>
          <p:cNvPr id="7" name="Shape 4"/>
          <p:cNvSpPr/>
          <p:nvPr/>
        </p:nvSpPr>
        <p:spPr>
          <a:xfrm>
            <a:off x="4331910" y="1616393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84482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5976" y="1760339"/>
            <a:ext cx="192048" cy="192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069" y="2256592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Analyzes Symptoms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43069" y="2602706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Intelligently processes patient-reported symptoms.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560189" y="3441621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212326"/>
          </a:solidFill>
          <a:ln/>
        </p:spPr>
      </p:sp>
      <p:sp>
        <p:nvSpPr>
          <p:cNvPr id="12" name="Shape 8"/>
          <p:cNvSpPr/>
          <p:nvPr/>
        </p:nvSpPr>
        <p:spPr>
          <a:xfrm>
            <a:off x="560189" y="3418761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84482D"/>
          </a:solidFill>
          <a:ln/>
        </p:spPr>
      </p:sp>
      <p:sp>
        <p:nvSpPr>
          <p:cNvPr id="13" name="Shape 9"/>
          <p:cNvSpPr/>
          <p:nvPr/>
        </p:nvSpPr>
        <p:spPr>
          <a:xfrm>
            <a:off x="4331910" y="3201591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84482D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5976" y="3345537"/>
            <a:ext cx="192048" cy="19204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3069" y="3841790"/>
            <a:ext cx="202953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Detects Emergencies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43069" y="4187904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Identifies critical conditions instantly for rapid response.</a:t>
            </a:r>
            <a:endParaRPr lang="en-US" sz="1250" dirty="0"/>
          </a:p>
        </p:txBody>
      </p:sp>
      <p:sp>
        <p:nvSpPr>
          <p:cNvPr id="17" name="Shape 12"/>
          <p:cNvSpPr/>
          <p:nvPr/>
        </p:nvSpPr>
        <p:spPr>
          <a:xfrm>
            <a:off x="560189" y="5026819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212326"/>
          </a:solidFill>
          <a:ln/>
        </p:spPr>
      </p:sp>
      <p:sp>
        <p:nvSpPr>
          <p:cNvPr id="18" name="Shape 13"/>
          <p:cNvSpPr/>
          <p:nvPr/>
        </p:nvSpPr>
        <p:spPr>
          <a:xfrm>
            <a:off x="560189" y="5003959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84482D"/>
          </a:solidFill>
          <a:ln/>
        </p:spPr>
      </p:sp>
      <p:sp>
        <p:nvSpPr>
          <p:cNvPr id="19" name="Shape 14"/>
          <p:cNvSpPr/>
          <p:nvPr/>
        </p:nvSpPr>
        <p:spPr>
          <a:xfrm>
            <a:off x="4331910" y="4786789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84482D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5976" y="4930735"/>
            <a:ext cx="192048" cy="19204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3069" y="5426988"/>
            <a:ext cx="248733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Generates Health Reports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743069" y="5773103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Creates clean, comprehensive PDF health reports.</a:t>
            </a:r>
            <a:endParaRPr lang="en-US" sz="1250" dirty="0"/>
          </a:p>
        </p:txBody>
      </p:sp>
      <p:sp>
        <p:nvSpPr>
          <p:cNvPr id="23" name="Shape 17"/>
          <p:cNvSpPr/>
          <p:nvPr/>
        </p:nvSpPr>
        <p:spPr>
          <a:xfrm>
            <a:off x="560189" y="6612017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212326"/>
          </a:solidFill>
          <a:ln/>
        </p:spPr>
      </p:sp>
      <p:sp>
        <p:nvSpPr>
          <p:cNvPr id="24" name="Shape 18"/>
          <p:cNvSpPr/>
          <p:nvPr/>
        </p:nvSpPr>
        <p:spPr>
          <a:xfrm>
            <a:off x="560189" y="6589157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84482D"/>
          </a:solidFill>
          <a:ln/>
        </p:spPr>
      </p:sp>
      <p:sp>
        <p:nvSpPr>
          <p:cNvPr id="25" name="Shape 19"/>
          <p:cNvSpPr/>
          <p:nvPr/>
        </p:nvSpPr>
        <p:spPr>
          <a:xfrm>
            <a:off x="4331910" y="6371987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84482D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75976" y="6515933"/>
            <a:ext cx="192048" cy="19204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43069" y="7012186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Prioritizes Cases</a:t>
            </a:r>
            <a:endParaRPr lang="en-US" sz="1550" dirty="0"/>
          </a:p>
        </p:txBody>
      </p:sp>
      <p:sp>
        <p:nvSpPr>
          <p:cNvPr id="28" name="Text 21"/>
          <p:cNvSpPr/>
          <p:nvPr/>
        </p:nvSpPr>
        <p:spPr>
          <a:xfrm>
            <a:off x="743069" y="7358301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Organizes cases by urgency for efficient doctor review.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4566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512" y="551617"/>
            <a:ext cx="6935510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High-Level System Workflow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486" y="1479352"/>
            <a:ext cx="7001708" cy="55580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19992" y="3801887"/>
            <a:ext cx="1258259" cy="863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High-Level System Workflow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0657791" y="2012799"/>
            <a:ext cx="1871885" cy="287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Patient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0657791" y="2382349"/>
            <a:ext cx="1871885" cy="460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Provides symptoms and data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7537717" y="2012799"/>
            <a:ext cx="1871885" cy="287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Co-Pilot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537717" y="2382349"/>
            <a:ext cx="1871885" cy="460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Suggests next steps and actions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537717" y="5549736"/>
            <a:ext cx="1871885" cy="287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PDF Report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537717" y="5919286"/>
            <a:ext cx="1871885" cy="690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Generates documented summary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10657791" y="5520964"/>
            <a:ext cx="1871885" cy="575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Emergency Alerts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0657791" y="6178226"/>
            <a:ext cx="1871885" cy="460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Notifies clinicians immediately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11332955" y="3813235"/>
            <a:ext cx="1912804" cy="287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Triage Engine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11332955" y="4182785"/>
            <a:ext cx="1912804" cy="460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Analyzes risk and prioritizes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852324" y="3679609"/>
            <a:ext cx="1912804" cy="575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Doctor Dashboard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6852324" y="4336871"/>
            <a:ext cx="1912804" cy="460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Consolidates patient insights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6188512" y="7263051"/>
            <a:ext cx="7739777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workflow illustrates the journey from patient input through AI analysis to doctor assistance, ensuring seamless and efficient care.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83406"/>
            <a:ext cx="8342471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Patient Workflow 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2711" y="1787128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2711" y="2120027"/>
            <a:ext cx="3742611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5" name="Text 3"/>
          <p:cNvSpPr/>
          <p:nvPr/>
        </p:nvSpPr>
        <p:spPr>
          <a:xfrm>
            <a:off x="732711" y="2270403"/>
            <a:ext cx="317611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Patient Enters Symptoms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32711" y="2806779"/>
            <a:ext cx="374261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Users input their symptoms into the system.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684633" y="1787128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84633" y="2120027"/>
            <a:ext cx="3742730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9" name="Text 7"/>
          <p:cNvSpPr/>
          <p:nvPr/>
        </p:nvSpPr>
        <p:spPr>
          <a:xfrm>
            <a:off x="4684633" y="227040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Analyzes Severity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4684633" y="2806779"/>
            <a:ext cx="374273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AI classifies symptoms into Low, Moderate, High, or Emergency.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2711" y="3843099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2711" y="4175998"/>
            <a:ext cx="3742611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3" name="Text 11"/>
          <p:cNvSpPr/>
          <p:nvPr/>
        </p:nvSpPr>
        <p:spPr>
          <a:xfrm>
            <a:off x="732711" y="4326374"/>
            <a:ext cx="272498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Emergency Red Flags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32711" y="4862751"/>
            <a:ext cx="374261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Critical indicators are detected immediately.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84633" y="3843099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684633" y="4175998"/>
            <a:ext cx="3742730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7" name="Text 15"/>
          <p:cNvSpPr/>
          <p:nvPr/>
        </p:nvSpPr>
        <p:spPr>
          <a:xfrm>
            <a:off x="4684633" y="4326374"/>
            <a:ext cx="290357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PDF Report Generated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4684633" y="4862751"/>
            <a:ext cx="374273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detailed health report is created for the patient and doctor.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2711" y="5899071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32711" y="6231969"/>
            <a:ext cx="7694652" cy="2286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21" name="Text 19"/>
          <p:cNvSpPr/>
          <p:nvPr/>
        </p:nvSpPr>
        <p:spPr>
          <a:xfrm>
            <a:off x="732711" y="6382345"/>
            <a:ext cx="360092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Case Appears on Dashboard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32711" y="6918722"/>
            <a:ext cx="76946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case is instantly visible to the doctor for review.</a:t>
            </a:r>
            <a:endParaRPr lang="en-US" sz="16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61" y="1787128"/>
            <a:ext cx="4959429" cy="49594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3145"/>
            <a:ext cx="8445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Emergency Red Flag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655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MedSense AI automatically identifies critical symptoms, triggering immediate alerts.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83606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404245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43104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Chest Pain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4083606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404245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43104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Breathing Difficulty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9640133" y="4083606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404245"/>
          </a:solidFill>
          <a:ln/>
        </p:spPr>
      </p:sp>
      <p:sp>
        <p:nvSpPr>
          <p:cNvPr id="9" name="Text 7"/>
          <p:cNvSpPr/>
          <p:nvPr/>
        </p:nvSpPr>
        <p:spPr>
          <a:xfrm>
            <a:off x="9866948" y="43104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Stroke Indicators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93790" y="5118378"/>
            <a:ext cx="6407944" cy="807958"/>
          </a:xfrm>
          <a:prstGeom prst="roundRect">
            <a:avLst>
              <a:gd name="adj" fmla="val 67378"/>
            </a:avLst>
          </a:prstGeom>
          <a:solidFill>
            <a:srgbClr val="404245"/>
          </a:solidFill>
          <a:ln/>
        </p:spPr>
      </p:sp>
      <p:sp>
        <p:nvSpPr>
          <p:cNvPr id="11" name="Text 9"/>
          <p:cNvSpPr/>
          <p:nvPr/>
        </p:nvSpPr>
        <p:spPr>
          <a:xfrm>
            <a:off x="1020604" y="5345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Fainting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28548" y="5118378"/>
            <a:ext cx="6407944" cy="807958"/>
          </a:xfrm>
          <a:prstGeom prst="roundRect">
            <a:avLst>
              <a:gd name="adj" fmla="val 67378"/>
            </a:avLst>
          </a:prstGeom>
          <a:solidFill>
            <a:srgbClr val="404245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5345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Heavy Bleeding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898" y="553045"/>
            <a:ext cx="8450580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Clinician Workflow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8" y="1709261"/>
            <a:ext cx="4994672" cy="499467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96727" y="1709261"/>
            <a:ext cx="7737277" cy="1285042"/>
          </a:xfrm>
          <a:prstGeom prst="roundRect">
            <a:avLst>
              <a:gd name="adj" fmla="val 8539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3867" y="1709261"/>
            <a:ext cx="91440" cy="1285042"/>
          </a:xfrm>
          <a:prstGeom prst="roundRect">
            <a:avLst>
              <a:gd name="adj" fmla="val 32993"/>
            </a:avLst>
          </a:prstGeom>
          <a:solidFill>
            <a:srgbClr val="84482D"/>
          </a:solidFill>
          <a:ln/>
        </p:spPr>
      </p:sp>
      <p:sp>
        <p:nvSpPr>
          <p:cNvPr id="6" name="Text 3"/>
          <p:cNvSpPr/>
          <p:nvPr/>
        </p:nvSpPr>
        <p:spPr>
          <a:xfrm>
            <a:off x="6489263" y="1933218"/>
            <a:ext cx="316039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 Sorted by Risk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89263" y="2448639"/>
            <a:ext cx="722078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Cases are prioritized, making high-risk patients immediately visible.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6727" y="3195399"/>
            <a:ext cx="7737277" cy="1285042"/>
          </a:xfrm>
          <a:prstGeom prst="roundRect">
            <a:avLst>
              <a:gd name="adj" fmla="val 8539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73867" y="3195399"/>
            <a:ext cx="91440" cy="1285042"/>
          </a:xfrm>
          <a:prstGeom prst="roundRect">
            <a:avLst>
              <a:gd name="adj" fmla="val 32993"/>
            </a:avLst>
          </a:prstGeom>
          <a:solidFill>
            <a:srgbClr val="84482D"/>
          </a:solidFill>
          <a:ln/>
        </p:spPr>
      </p:sp>
      <p:sp>
        <p:nvSpPr>
          <p:cNvPr id="10" name="Text 7"/>
          <p:cNvSpPr/>
          <p:nvPr/>
        </p:nvSpPr>
        <p:spPr>
          <a:xfrm>
            <a:off x="6489263" y="3419356"/>
            <a:ext cx="360759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Emergency Cases Highlighted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489263" y="3934778"/>
            <a:ext cx="722078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Urgent situations are clearly marked for quick action.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6727" y="4681538"/>
            <a:ext cx="7737277" cy="1285042"/>
          </a:xfrm>
          <a:prstGeom prst="roundRect">
            <a:avLst>
              <a:gd name="adj" fmla="val 8539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73867" y="4681538"/>
            <a:ext cx="91440" cy="1285042"/>
          </a:xfrm>
          <a:prstGeom prst="roundRect">
            <a:avLst>
              <a:gd name="adj" fmla="val 32993"/>
            </a:avLst>
          </a:prstGeom>
          <a:solidFill>
            <a:srgbClr val="84482D"/>
          </a:solidFill>
          <a:ln/>
        </p:spPr>
      </p:sp>
      <p:sp>
        <p:nvSpPr>
          <p:cNvPr id="14" name="Text 11"/>
          <p:cNvSpPr/>
          <p:nvPr/>
        </p:nvSpPr>
        <p:spPr>
          <a:xfrm>
            <a:off x="6489263" y="4905494"/>
            <a:ext cx="333863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Case Details + PDF Preview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89263" y="5420916"/>
            <a:ext cx="722078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Doctors can access comprehensive patient information and reports.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96727" y="6167676"/>
            <a:ext cx="7737277" cy="1285042"/>
          </a:xfrm>
          <a:prstGeom prst="roundRect">
            <a:avLst>
              <a:gd name="adj" fmla="val 8539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73867" y="6167676"/>
            <a:ext cx="91440" cy="1285042"/>
          </a:xfrm>
          <a:prstGeom prst="roundRect">
            <a:avLst>
              <a:gd name="adj" fmla="val 32993"/>
            </a:avLst>
          </a:prstGeom>
          <a:solidFill>
            <a:srgbClr val="84482D"/>
          </a:solidFill>
          <a:ln/>
        </p:spPr>
      </p:sp>
      <p:sp>
        <p:nvSpPr>
          <p:cNvPr id="18" name="Text 15"/>
          <p:cNvSpPr/>
          <p:nvPr/>
        </p:nvSpPr>
        <p:spPr>
          <a:xfrm>
            <a:off x="6489263" y="6391632"/>
            <a:ext cx="307598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Faster Triage, Faster Care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489263" y="6907054"/>
            <a:ext cx="722078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Streamlined process leads to more efficient and timely treatment.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6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Co-Pilot for Doctors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47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 optional Phase 3 feature, the AI Co-Pilot, enhances doctor efficiency.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092768"/>
            <a:ext cx="7556421" cy="4419838"/>
          </a:xfrm>
          <a:prstGeom prst="roundRect">
            <a:avLst>
              <a:gd name="adj" fmla="val 770"/>
            </a:avLst>
          </a:prstGeom>
          <a:solidFill>
            <a:srgbClr val="404245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092768"/>
            <a:ext cx="3778210" cy="2749987"/>
          </a:xfrm>
          <a:prstGeom prst="roundRect">
            <a:avLst>
              <a:gd name="adj" fmla="val 1237"/>
            </a:avLst>
          </a:prstGeom>
          <a:solidFill>
            <a:srgbClr val="404245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319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Case Summary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3810000"/>
            <a:ext cx="2984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Provides concise overviews of patient cases.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572000" y="3092768"/>
            <a:ext cx="3778210" cy="2749987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3092768"/>
            <a:ext cx="30480" cy="2749987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11" name="Text 8"/>
          <p:cNvSpPr/>
          <p:nvPr/>
        </p:nvSpPr>
        <p:spPr>
          <a:xfrm>
            <a:off x="5138976" y="3319582"/>
            <a:ext cx="2984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SOAP Note Generator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138976" y="4164330"/>
            <a:ext cx="2984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Automates the creation of Subjective, Objective, Assessment, and Plan notes.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288512" y="4184213"/>
            <a:ext cx="566976" cy="566976"/>
          </a:xfrm>
          <a:prstGeom prst="roundRect">
            <a:avLst>
              <a:gd name="adj" fmla="val 6001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0197" y="4325898"/>
            <a:ext cx="283488" cy="283488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93790" y="5842754"/>
            <a:ext cx="7556421" cy="1669852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842754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</p:sp>
      <p:sp>
        <p:nvSpPr>
          <p:cNvPr id="17" name="Text 13"/>
          <p:cNvSpPr/>
          <p:nvPr/>
        </p:nvSpPr>
        <p:spPr>
          <a:xfrm>
            <a:off x="1020604" y="6069568"/>
            <a:ext cx="37679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Saves Documentation Time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1020604" y="6559987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Reduces administrative burden, allowing more focus on patient care.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6149"/>
            <a:ext cx="7156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Full End-to-End Workflow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51904"/>
            <a:ext cx="2150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Patient Side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33048"/>
            <a:ext cx="21503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Language selection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38149"/>
            <a:ext cx="21503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Symptom input (text/voice)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43249"/>
            <a:ext cx="21503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triage + red flag detection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48350"/>
            <a:ext cx="21503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PDF report &amp; next steps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991600" y="2851904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991600" y="3433048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NLP symptom extraction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91600" y="4238149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Emergency logic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991600" y="4680347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Reasoning engine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991600" y="5485448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PDF generator &amp; case storage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702177" y="2851904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Doctor Side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702177" y="3433048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Dashboard &amp; risk sorting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702177" y="4238149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Case details &amp; report download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1702177" y="5043249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co-pilot integration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1133" y="385882"/>
            <a:ext cx="3632835" cy="43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Impact: Health AI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491133" y="1034891"/>
            <a:ext cx="8161734" cy="1369695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5" name="Shape 2"/>
          <p:cNvSpPr/>
          <p:nvPr/>
        </p:nvSpPr>
        <p:spPr>
          <a:xfrm>
            <a:off x="631388" y="1175147"/>
            <a:ext cx="421005" cy="421005"/>
          </a:xfrm>
          <a:prstGeom prst="roundRect">
            <a:avLst>
              <a:gd name="adj" fmla="val 21717285"/>
            </a:avLst>
          </a:prstGeom>
          <a:solidFill>
            <a:srgbClr val="8448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117" y="1290876"/>
            <a:ext cx="189428" cy="1894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1388" y="1736408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Saves Lives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31388" y="2039779"/>
            <a:ext cx="788122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Early detection and rapid response to emergencies.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491133" y="2544842"/>
            <a:ext cx="8161734" cy="1369695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10" name="Shape 6"/>
          <p:cNvSpPr/>
          <p:nvPr/>
        </p:nvSpPr>
        <p:spPr>
          <a:xfrm>
            <a:off x="631388" y="2685098"/>
            <a:ext cx="421005" cy="421005"/>
          </a:xfrm>
          <a:prstGeom prst="roundRect">
            <a:avLst>
              <a:gd name="adj" fmla="val 21717285"/>
            </a:avLst>
          </a:prstGeom>
          <a:solidFill>
            <a:srgbClr val="84482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117" y="2800826"/>
            <a:ext cx="189428" cy="1894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1388" y="3246358"/>
            <a:ext cx="1962269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Reduces Hospital Load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31388" y="3549729"/>
            <a:ext cx="788122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Efficient triage prevents unnecessary clinic visits.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491133" y="4054793"/>
            <a:ext cx="8161734" cy="1369695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15" name="Shape 10"/>
          <p:cNvSpPr/>
          <p:nvPr/>
        </p:nvSpPr>
        <p:spPr>
          <a:xfrm>
            <a:off x="631388" y="4195048"/>
            <a:ext cx="421005" cy="421005"/>
          </a:xfrm>
          <a:prstGeom prst="roundRect">
            <a:avLst>
              <a:gd name="adj" fmla="val 21717285"/>
            </a:avLst>
          </a:prstGeom>
          <a:solidFill>
            <a:srgbClr val="84482D"/>
          </a:solidFill>
          <a:ln/>
        </p:spPr>
      </p:sp>
      <p:sp>
        <p:nvSpPr>
          <p:cNvPr id="16" name="Text 11"/>
          <p:cNvSpPr/>
          <p:nvPr/>
        </p:nvSpPr>
        <p:spPr>
          <a:xfrm>
            <a:off x="631388" y="4756309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More Doctor Time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631388" y="5059680"/>
            <a:ext cx="788122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Frees up clinicians for critical care and complex cases.</a:t>
            </a:r>
            <a:endParaRPr lang="en-US" sz="1100" dirty="0"/>
          </a:p>
        </p:txBody>
      </p:sp>
      <p:sp>
        <p:nvSpPr>
          <p:cNvPr id="18" name="Shape 13"/>
          <p:cNvSpPr/>
          <p:nvPr/>
        </p:nvSpPr>
        <p:spPr>
          <a:xfrm>
            <a:off x="491133" y="5564743"/>
            <a:ext cx="8161734" cy="1369695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19" name="Shape 14"/>
          <p:cNvSpPr/>
          <p:nvPr/>
        </p:nvSpPr>
        <p:spPr>
          <a:xfrm>
            <a:off x="631388" y="5704999"/>
            <a:ext cx="421005" cy="421005"/>
          </a:xfrm>
          <a:prstGeom prst="roundRect">
            <a:avLst>
              <a:gd name="adj" fmla="val 21717285"/>
            </a:avLst>
          </a:prstGeom>
          <a:solidFill>
            <a:srgbClr val="84482D"/>
          </a:solidFill>
          <a:ln/>
        </p:spPr>
      </p:sp>
      <p:sp>
        <p:nvSpPr>
          <p:cNvPr id="20" name="Text 15"/>
          <p:cNvSpPr/>
          <p:nvPr/>
        </p:nvSpPr>
        <p:spPr>
          <a:xfrm>
            <a:off x="631388" y="6266259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Accessible Care</a:t>
            </a:r>
            <a:endParaRPr lang="en-US" sz="1350" dirty="0"/>
          </a:p>
        </p:txBody>
      </p:sp>
      <p:sp>
        <p:nvSpPr>
          <p:cNvPr id="21" name="Text 16"/>
          <p:cNvSpPr/>
          <p:nvPr/>
        </p:nvSpPr>
        <p:spPr>
          <a:xfrm>
            <a:off x="631388" y="6569631"/>
            <a:ext cx="788122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Extends healthcare reach to remote and underserved areas.</a:t>
            </a:r>
            <a:endParaRPr lang="en-US" sz="1100" dirty="0"/>
          </a:p>
        </p:txBody>
      </p:sp>
      <p:sp>
        <p:nvSpPr>
          <p:cNvPr id="22" name="Text 17"/>
          <p:cNvSpPr/>
          <p:nvPr/>
        </p:nvSpPr>
        <p:spPr>
          <a:xfrm>
            <a:off x="491133" y="7144941"/>
            <a:ext cx="8161734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Health AI makes healthcare accessible, intelligent, and real-time — anytime, anywhere.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506</Words>
  <Application>Microsoft Office PowerPoint</Application>
  <PresentationFormat>Custom</PresentationFormat>
  <Paragraphs>108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Prata</vt:lpstr>
      <vt:lpstr>Prata Light</vt:lpstr>
      <vt:lpstr>Arial</vt:lpstr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Kavan R</cp:lastModifiedBy>
  <cp:revision>1</cp:revision>
  <dcterms:created xsi:type="dcterms:W3CDTF">2025-11-22T06:41:11Z</dcterms:created>
  <dcterms:modified xsi:type="dcterms:W3CDTF">2025-11-22T06:48:58Z</dcterms:modified>
</cp:coreProperties>
</file>